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9"/>
  </p:notesMasterIdLst>
  <p:handoutMasterIdLst>
    <p:handoutMasterId r:id="rId50"/>
  </p:handoutMasterIdLst>
  <p:sldIdLst>
    <p:sldId id="316" r:id="rId3"/>
    <p:sldId id="256" r:id="rId4"/>
    <p:sldId id="257" r:id="rId5"/>
    <p:sldId id="276" r:id="rId6"/>
    <p:sldId id="265" r:id="rId7"/>
    <p:sldId id="270" r:id="rId8"/>
    <p:sldId id="264" r:id="rId9"/>
    <p:sldId id="266" r:id="rId10"/>
    <p:sldId id="267" r:id="rId11"/>
    <p:sldId id="268" r:id="rId12"/>
    <p:sldId id="278" r:id="rId13"/>
    <p:sldId id="315" r:id="rId14"/>
    <p:sldId id="311" r:id="rId15"/>
    <p:sldId id="312" r:id="rId16"/>
    <p:sldId id="313" r:id="rId17"/>
    <p:sldId id="314" r:id="rId18"/>
    <p:sldId id="272" r:id="rId19"/>
    <p:sldId id="291" r:id="rId20"/>
    <p:sldId id="280" r:id="rId21"/>
    <p:sldId id="281" r:id="rId22"/>
    <p:sldId id="292" r:id="rId23"/>
    <p:sldId id="306" r:id="rId24"/>
    <p:sldId id="294" r:id="rId25"/>
    <p:sldId id="261" r:id="rId26"/>
    <p:sldId id="299" r:id="rId27"/>
    <p:sldId id="300" r:id="rId28"/>
    <p:sldId id="282" r:id="rId29"/>
    <p:sldId id="303" r:id="rId30"/>
    <p:sldId id="304" r:id="rId31"/>
    <p:sldId id="305" r:id="rId32"/>
    <p:sldId id="258" r:id="rId33"/>
    <p:sldId id="310" r:id="rId34"/>
    <p:sldId id="262" r:id="rId35"/>
    <p:sldId id="273" r:id="rId36"/>
    <p:sldId id="301" r:id="rId37"/>
    <p:sldId id="296" r:id="rId38"/>
    <p:sldId id="302" r:id="rId39"/>
    <p:sldId id="298" r:id="rId40"/>
    <p:sldId id="297" r:id="rId41"/>
    <p:sldId id="289" r:id="rId42"/>
    <p:sldId id="290" r:id="rId43"/>
    <p:sldId id="263" r:id="rId44"/>
    <p:sldId id="309" r:id="rId45"/>
    <p:sldId id="307" r:id="rId46"/>
    <p:sldId id="317" r:id="rId47"/>
    <p:sldId id="295" r:id="rId48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373E337-40F8-4CDC-826B-33B7AAD7FDDD}">
          <p14:sldIdLst>
            <p14:sldId id="316"/>
            <p14:sldId id="256"/>
            <p14:sldId id="257"/>
            <p14:sldId id="276"/>
          </p14:sldIdLst>
        </p14:section>
        <p14:section name="FAQs (done)" id="{889BA7EE-A822-4BA7-8BE2-B227EF17076F}">
          <p14:sldIdLst>
            <p14:sldId id="265"/>
            <p14:sldId id="270"/>
            <p14:sldId id="264"/>
            <p14:sldId id="266"/>
            <p14:sldId id="267"/>
            <p14:sldId id="268"/>
          </p14:sldIdLst>
        </p14:section>
        <p14:section name="What's New?" id="{3C530843-F544-47BF-86D6-D228559B4B32}">
          <p14:sldIdLst>
            <p14:sldId id="278"/>
            <p14:sldId id="315"/>
            <p14:sldId id="311"/>
            <p14:sldId id="312"/>
            <p14:sldId id="313"/>
            <p14:sldId id="314"/>
            <p14:sldId id="272"/>
            <p14:sldId id="291"/>
            <p14:sldId id="280"/>
            <p14:sldId id="281"/>
            <p14:sldId id="292"/>
            <p14:sldId id="306"/>
            <p14:sldId id="294"/>
            <p14:sldId id="261"/>
          </p14:sldIdLst>
        </p14:section>
        <p14:section name="What's Changed?" id="{9070FB20-1EE8-46DD-B4E4-8C018C633D02}">
          <p14:sldIdLst>
            <p14:sldId id="299"/>
            <p14:sldId id="300"/>
            <p14:sldId id="282"/>
            <p14:sldId id="303"/>
            <p14:sldId id="304"/>
            <p14:sldId id="305"/>
          </p14:sldIdLst>
        </p14:section>
        <p14:section name="Sample Timelines" id="{5323D4BA-7A51-4F66-8A14-F1572C98D538}">
          <p14:sldIdLst>
            <p14:sldId id="258"/>
            <p14:sldId id="310"/>
          </p14:sldIdLst>
        </p14:section>
        <p14:section name="The SAT (done)" id="{429FBFBE-9405-491F-B488-C42ACA42DFFC}">
          <p14:sldIdLst>
            <p14:sldId id="262"/>
            <p14:sldId id="273"/>
            <p14:sldId id="301"/>
            <p14:sldId id="296"/>
            <p14:sldId id="302"/>
            <p14:sldId id="298"/>
            <p14:sldId id="297"/>
            <p14:sldId id="289"/>
            <p14:sldId id="290"/>
            <p14:sldId id="263"/>
            <p14:sldId id="309"/>
          </p14:sldIdLst>
        </p14:section>
        <p14:section name="Conclusion" id="{3092F3F2-BB69-428E-A092-256896487EFC}">
          <p14:sldIdLst>
            <p14:sldId id="307"/>
            <p14:sldId id="317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5" autoAdjust="0"/>
    <p:restoredTop sz="94660"/>
  </p:normalViewPr>
  <p:slideViewPr>
    <p:cSldViewPr>
      <p:cViewPr varScale="1">
        <p:scale>
          <a:sx n="89" d="100"/>
          <a:sy n="89" d="100"/>
        </p:scale>
        <p:origin x="346" y="7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283" cy="49829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6" y="2"/>
            <a:ext cx="2944283" cy="49829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11/26/2015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6" y="9433108"/>
            <a:ext cx="2944283" cy="498294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283" cy="49829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2"/>
            <a:ext cx="2944283" cy="49829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11/26/2015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90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33108"/>
            <a:ext cx="2944283" cy="498294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0ED19-5EBF-407A-9B47-F499DFD6615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9957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It is important to stress that VCAA is not mandating the style of user flow diagram. However a short list of functions for the graphics software will be published in the VCAA Bulletin in Term 4.</a:t>
            </a:r>
          </a:p>
          <a:p>
            <a:endParaRPr lang="en-AU" dirty="0"/>
          </a:p>
          <a:p>
            <a:r>
              <a:rPr lang="en-AU" dirty="0" smtClean="0"/>
              <a:t>The important point is that the diagram clearly shows the points/stops where data is entered in order to complete a transaction – the data flow. It is also essential that students use software to represent the user interface on the page on which the user commences an online transaction.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0493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0ED19-5EBF-407A-9B47-F499DFD66151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0679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0894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0ED19-5EBF-407A-9B47-F499DFD66151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859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0ED19-5EBF-407A-9B47-F499DFD66151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1009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0ED19-5EBF-407A-9B47-F499DFD66151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3381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0ED19-5EBF-407A-9B47-F499DFD66151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0862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 smtClean="0"/>
              <a:t>
Poll Title: Which approach are you going to take?
https://www.polleverywhere.com/multiple_choice_polls/IdlwZZC2afV7OS9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746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0ED19-5EBF-407A-9B47-F499DFD66151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9725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is the</a:t>
            </a:r>
            <a:r>
              <a:rPr lang="en-AU" baseline="0" dirty="0" smtClean="0"/>
              <a:t> 2015 Algorithmics SAT Assessment sheet. </a:t>
            </a:r>
          </a:p>
          <a:p>
            <a:endParaRPr lang="en-AU" baseline="0" dirty="0" smtClean="0"/>
          </a:p>
          <a:p>
            <a:r>
              <a:rPr lang="en-AU" baseline="0" dirty="0" smtClean="0"/>
              <a:t>Each criterion must be assessed using the provided performance descriptors.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AC19-FE27-4195-82EA-4F33ACE39CAF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655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0ED19-5EBF-407A-9B47-F499DFD6615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9586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Example of the criterion that are to</a:t>
            </a:r>
            <a:r>
              <a:rPr lang="en-AU" baseline="0" dirty="0" smtClean="0"/>
              <a:t> be used in marking the SAT. </a:t>
            </a:r>
          </a:p>
          <a:p>
            <a:endParaRPr lang="en-AU" baseline="0" dirty="0" smtClean="0"/>
          </a:p>
          <a:p>
            <a:r>
              <a:rPr lang="en-AU" baseline="0" dirty="0" smtClean="0"/>
              <a:t>VCAA Policy states that criterion used to assess students is not to deviate from this in order to ensure some consistency in marking the SATs across the state.</a:t>
            </a:r>
          </a:p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AC19-FE27-4195-82EA-4F33ACE39CAF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9090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From the Admin</a:t>
            </a:r>
            <a:r>
              <a:rPr lang="en-AU" baseline="0" dirty="0" smtClean="0"/>
              <a:t> Handbook 2015:</a:t>
            </a:r>
            <a:endParaRPr lang="en-AU" dirty="0" smtClean="0"/>
          </a:p>
          <a:p>
            <a:r>
              <a:rPr lang="en-AU" dirty="0" smtClean="0"/>
              <a:t>A student who uses a computer to produce work for assessment is responsible for ensuring that: </a:t>
            </a:r>
          </a:p>
          <a:p>
            <a:r>
              <a:rPr lang="en-AU" dirty="0" smtClean="0"/>
              <a:t>• there is an alternative system available for producing assessable work in case of computer or printer malfunction or unavailability </a:t>
            </a:r>
          </a:p>
          <a:p>
            <a:r>
              <a:rPr lang="en-AU" dirty="0" smtClean="0"/>
              <a:t>• hard copies of the work in progress are produced regularly </a:t>
            </a:r>
          </a:p>
          <a:p>
            <a:r>
              <a:rPr lang="en-AU" dirty="0" smtClean="0"/>
              <a:t>• each time changes are made, the work is saved as a backup file, which should not be stored on the computer.</a:t>
            </a:r>
          </a:p>
          <a:p>
            <a:endParaRPr lang="en-AU" dirty="0" smtClean="0"/>
          </a:p>
          <a:p>
            <a:r>
              <a:rPr lang="en-AU" dirty="0" smtClean="0"/>
              <a:t>Our</a:t>
            </a:r>
            <a:r>
              <a:rPr lang="en-AU" baseline="0" dirty="0" smtClean="0"/>
              <a:t> </a:t>
            </a:r>
            <a:r>
              <a:rPr lang="en-AU" dirty="0" smtClean="0"/>
              <a:t>understanding from this is that</a:t>
            </a:r>
            <a:r>
              <a:rPr lang="en-AU" baseline="0" dirty="0" smtClean="0"/>
              <a:t> if the student does not take the appropriate care for their files then they are graded only for what work they are able to produce within the given timelines.</a:t>
            </a:r>
          </a:p>
          <a:p>
            <a:endParaRPr lang="en-AU" baseline="0" dirty="0" smtClean="0"/>
          </a:p>
          <a:p>
            <a:r>
              <a:rPr lang="en-AU" baseline="0" dirty="0" smtClean="0"/>
              <a:t>Students should also therefore retain all relevant files until such time they receive their results in December.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AC19-FE27-4195-82EA-4F33ACE39CAF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8487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0ED19-5EBF-407A-9B47-F499DFD66151}" type="slidenum">
              <a:rPr lang="en-AU" smtClean="0"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2080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0ED19-5EBF-407A-9B47-F499DFD66151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4327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0ED19-5EBF-407A-9B47-F499DFD6615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5077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0ED19-5EBF-407A-9B47-F499DFD6615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2480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0ED19-5EBF-407A-9B47-F499DFD66151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7122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0ED19-5EBF-407A-9B47-F499DFD66151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5603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0ED19-5EBF-407A-9B47-F499DFD66151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1470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0ED19-5EBF-407A-9B47-F499DFD66151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7328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0754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11/26/2015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MGucIo" TargetMode="External"/><Relationship Id="rId2" Type="http://schemas.openxmlformats.org/officeDocument/2006/relationships/hyperlink" Target="http://bit.ly/1SlAaAc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SlAaA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bit.ly/1MGucIo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lists.com.au/" TargetMode="Externa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jvella@mackillop.vic.edu.a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Wifi</a:t>
            </a:r>
            <a:r>
              <a:rPr lang="en-AU" dirty="0" smtClean="0"/>
              <a:t> Details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sz="4800" b="1" dirty="0" smtClean="0">
                <a:latin typeface="+mj-lt"/>
              </a:rPr>
              <a:t>SSID: </a:t>
            </a:r>
            <a:r>
              <a:rPr lang="en-AU" sz="4800" dirty="0" smtClean="0">
                <a:latin typeface="+mj-lt"/>
              </a:rPr>
              <a:t>RMIT-University</a:t>
            </a:r>
          </a:p>
          <a:p>
            <a:pPr marL="0" indent="0">
              <a:buNone/>
            </a:pPr>
            <a:r>
              <a:rPr lang="en-AU" sz="4800" b="1" dirty="0" smtClean="0">
                <a:latin typeface="+mj-lt"/>
              </a:rPr>
              <a:t>Username: </a:t>
            </a:r>
            <a:r>
              <a:rPr lang="en-AU" sz="4800" dirty="0" smtClean="0">
                <a:latin typeface="+mj-lt"/>
              </a:rPr>
              <a:t>s2984044</a:t>
            </a:r>
          </a:p>
          <a:p>
            <a:pPr marL="0" indent="0">
              <a:buNone/>
            </a:pPr>
            <a:r>
              <a:rPr lang="en-AU" sz="4800" b="1" dirty="0" smtClean="0">
                <a:latin typeface="+mj-lt"/>
              </a:rPr>
              <a:t>Password: </a:t>
            </a:r>
            <a:r>
              <a:rPr lang="en-AU" sz="4800" dirty="0" smtClean="0">
                <a:latin typeface="+mj-lt"/>
              </a:rPr>
              <a:t>wifi4DLTV</a:t>
            </a:r>
          </a:p>
          <a:p>
            <a:pPr marL="0" indent="0">
              <a:buNone/>
            </a:pPr>
            <a:endParaRPr lang="en-AU" sz="4800" dirty="0">
              <a:latin typeface="+mj-lt"/>
            </a:endParaRPr>
          </a:p>
          <a:p>
            <a:pPr algn="ctr"/>
            <a:r>
              <a:rPr lang="en-AU" sz="4800" b="1" dirty="0">
                <a:latin typeface="+mj-lt"/>
                <a:hlinkClick r:id="rId2"/>
              </a:rPr>
              <a:t>Unit 3 - http://bit.ly/1SlAaAc</a:t>
            </a:r>
            <a:endParaRPr lang="en-AU" sz="4800" b="1" dirty="0">
              <a:latin typeface="+mj-lt"/>
            </a:endParaRPr>
          </a:p>
          <a:p>
            <a:pPr algn="ctr"/>
            <a:r>
              <a:rPr lang="en-AU" sz="4800" b="1" dirty="0">
                <a:latin typeface="+mj-lt"/>
                <a:hlinkClick r:id="rId3"/>
              </a:rPr>
              <a:t>Unit 4 - http://bit.ly/1MGucIo</a:t>
            </a:r>
            <a:endParaRPr lang="en-AU" sz="4800" b="1" dirty="0">
              <a:latin typeface="+mj-lt"/>
            </a:endParaRPr>
          </a:p>
          <a:p>
            <a:pPr marL="0" indent="0">
              <a:buNone/>
            </a:pPr>
            <a:endParaRPr lang="en-AU" sz="4800" dirty="0" smtClean="0">
              <a:latin typeface="+mj-lt"/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189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How do I prepare my students for the exam?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438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easymix.com.au/images/2014articles/FIR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4" y="258418"/>
            <a:ext cx="10351752" cy="1289321"/>
          </a:xfrm>
        </p:spPr>
        <p:txBody>
          <a:bodyPr>
            <a:noAutofit/>
          </a:bodyPr>
          <a:lstStyle/>
          <a:p>
            <a:r>
              <a:rPr lang="en-AU" sz="4400" b="1" dirty="0" smtClean="0">
                <a:solidFill>
                  <a:schemeClr val="bg1"/>
                </a:solidFill>
              </a:rPr>
              <a:t>What are your </a:t>
            </a:r>
            <a:br>
              <a:rPr lang="en-AU" sz="4400" b="1" dirty="0" smtClean="0">
                <a:solidFill>
                  <a:schemeClr val="bg1"/>
                </a:solidFill>
              </a:rPr>
            </a:br>
            <a:r>
              <a:rPr lang="en-AU" sz="4400" b="1" dirty="0" smtClean="0">
                <a:solidFill>
                  <a:schemeClr val="bg1"/>
                </a:solidFill>
              </a:rPr>
              <a:t>burning Questions?</a:t>
            </a:r>
            <a:endParaRPr lang="en-AU" sz="4400" b="1" dirty="0">
              <a:solidFill>
                <a:schemeClr val="bg1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66174" y="410818"/>
            <a:ext cx="10351752" cy="12893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400" b="1" dirty="0" smtClean="0">
                <a:solidFill>
                  <a:schemeClr val="accent1"/>
                </a:solidFill>
              </a:rPr>
              <a:t>What are your </a:t>
            </a:r>
            <a:br>
              <a:rPr lang="en-AU" sz="4400" b="1" dirty="0" smtClean="0">
                <a:solidFill>
                  <a:schemeClr val="accent1"/>
                </a:solidFill>
              </a:rPr>
            </a:br>
            <a:r>
              <a:rPr lang="en-AU" sz="4400" b="1" dirty="0" smtClean="0">
                <a:solidFill>
                  <a:schemeClr val="accent1"/>
                </a:solidFill>
              </a:rPr>
              <a:t>burning questions?</a:t>
            </a:r>
            <a:endParaRPr lang="en-AU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3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Key Knowledge </a:t>
            </a:r>
            <a:br>
              <a:rPr lang="en-AU" dirty="0" smtClean="0"/>
            </a:br>
            <a:r>
              <a:rPr lang="en-AU" dirty="0" smtClean="0"/>
              <a:t>&amp; Key Skills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AU" dirty="0" smtClean="0"/>
              <a:t>What content do I have to teach?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033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 descr="http://www.cnmeonline.com/wp-content/uploads/2012/04/big-d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450" y="828563"/>
            <a:ext cx="10351752" cy="2736819"/>
          </a:xfrm>
        </p:spPr>
        <p:txBody>
          <a:bodyPr>
            <a:normAutofit fontScale="90000"/>
          </a:bodyPr>
          <a:lstStyle/>
          <a:p>
            <a:pPr algn="r"/>
            <a:r>
              <a:rPr lang="en-AU" dirty="0" smtClean="0"/>
              <a:t>Unit 3</a:t>
            </a:r>
            <a:br>
              <a:rPr lang="en-AU" dirty="0" smtClean="0"/>
            </a:br>
            <a:r>
              <a:rPr lang="en-AU" dirty="0" smtClean="0"/>
              <a:t>Area of study 1 -  </a:t>
            </a:r>
            <a:br>
              <a:rPr lang="en-AU" dirty="0" smtClean="0"/>
            </a:br>
            <a:r>
              <a:rPr lang="en-AU" dirty="0" smtClean="0"/>
              <a:t>Organisations &amp;</a:t>
            </a:r>
            <a:br>
              <a:rPr lang="en-AU" dirty="0" smtClean="0"/>
            </a:br>
            <a:r>
              <a:rPr lang="en-AU" dirty="0" smtClean="0"/>
              <a:t>Data Management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74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 descr="http://static.tumblr.com/dd7f9dcef5807452995283b85b31b5e8/ei5rr0z/Mmgn1bd9j/tumblr_static_analytics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1229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7888" y="3077777"/>
            <a:ext cx="6776728" cy="2736819"/>
          </a:xfrm>
        </p:spPr>
        <p:txBody>
          <a:bodyPr>
            <a:normAutofit fontScale="90000"/>
          </a:bodyPr>
          <a:lstStyle/>
          <a:p>
            <a:pPr algn="r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Unit 3</a:t>
            </a:r>
            <a:br>
              <a:rPr lang="en-AU" dirty="0" smtClean="0"/>
            </a:br>
            <a:r>
              <a:rPr lang="en-AU" dirty="0" smtClean="0"/>
              <a:t>Area of Study 2 -</a:t>
            </a:r>
            <a:br>
              <a:rPr lang="en-AU" dirty="0" smtClean="0"/>
            </a:br>
            <a:r>
              <a:rPr lang="en-AU" dirty="0"/>
              <a:t>D</a:t>
            </a:r>
            <a:r>
              <a:rPr lang="en-AU" dirty="0" smtClean="0"/>
              <a:t>ata Analytics: </a:t>
            </a:r>
            <a:br>
              <a:rPr lang="en-AU" dirty="0" smtClean="0"/>
            </a:br>
            <a:r>
              <a:rPr lang="en-AU" dirty="0" smtClean="0"/>
              <a:t>Drawing Conclusions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120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yandata.com/img/carousel/data_analytic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6522"/>
            <a:ext cx="13128203" cy="502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672002" y="4891306"/>
            <a:ext cx="10351752" cy="1545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Unit 4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Area of Study 1 -  </a:t>
            </a:r>
            <a:br>
              <a:rPr kumimoji="0" lang="en-A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en-A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Data Analytics:</a:t>
            </a:r>
            <a:r>
              <a:rPr kumimoji="0" lang="en-AU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Presenting the Findings</a:t>
            </a:r>
            <a:endParaRPr kumimoji="0" lang="en-A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887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7.library.gatech.edu/research-data/sites/library.gatech.edu.research-data/files/images/whatisdigitalpreservation_hvaderdigitalbevaring_digitalpreserv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89" y="1988840"/>
            <a:ext cx="5772944" cy="467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823495"/>
            <a:ext cx="10351752" cy="1545700"/>
          </a:xfrm>
        </p:spPr>
        <p:txBody>
          <a:bodyPr>
            <a:normAutofit fontScale="90000"/>
          </a:bodyPr>
          <a:lstStyle/>
          <a:p>
            <a:pPr algn="r"/>
            <a:r>
              <a:rPr lang="en-AU" dirty="0" smtClean="0"/>
              <a:t>Unit 4</a:t>
            </a:r>
            <a:br>
              <a:rPr lang="en-AU" dirty="0" smtClean="0"/>
            </a:br>
            <a:r>
              <a:rPr lang="en-AU" dirty="0" smtClean="0"/>
              <a:t>Area of Study </a:t>
            </a:r>
            <a:r>
              <a:rPr lang="en-AU" dirty="0"/>
              <a:t>2</a:t>
            </a:r>
            <a:r>
              <a:rPr lang="en-AU" dirty="0" smtClean="0"/>
              <a:t> -  </a:t>
            </a:r>
            <a:br>
              <a:rPr lang="en-AU" dirty="0" smtClean="0"/>
            </a:br>
            <a:r>
              <a:rPr lang="en-AU" dirty="0" smtClean="0"/>
              <a:t>Information Management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400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Key Knowledge </a:t>
            </a:r>
            <a:br>
              <a:rPr lang="en-AU" dirty="0" smtClean="0"/>
            </a:br>
            <a:r>
              <a:rPr lang="en-AU" dirty="0" smtClean="0"/>
              <a:t>&amp; Key Skills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AU" dirty="0" smtClean="0"/>
              <a:t>What’s new? What’s changed?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189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7728" y="1772816"/>
            <a:ext cx="9144000" cy="2743200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accent1"/>
                </a:solidFill>
              </a:rPr>
              <a:t>What’s new?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://cps-static.rovicorp.com/3/JPG_400/MI0003/355/MI0003355351.jpg?partner=allrovi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919196"/>
            <a:ext cx="4320480" cy="593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51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Key Concepts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AU" dirty="0" smtClean="0"/>
              <a:t>New feature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963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Informatics Workshop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Digital Learning and Teaching Victoria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20349" y="924338"/>
            <a:ext cx="3747052" cy="2451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Approaches to </a:t>
            </a:r>
            <a:br>
              <a:rPr lang="en-AU" sz="2400" dirty="0" smtClean="0"/>
            </a:br>
            <a:r>
              <a:rPr lang="en-AU" sz="2400" dirty="0" smtClean="0"/>
              <a:t>problem-solving</a:t>
            </a:r>
            <a:endParaRPr lang="en-AU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5867401" y="924339"/>
            <a:ext cx="3747052" cy="2451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Data and </a:t>
            </a:r>
            <a:br>
              <a:rPr lang="en-AU" sz="2400" dirty="0" smtClean="0"/>
            </a:br>
            <a:r>
              <a:rPr lang="en-AU" sz="2400" dirty="0" smtClean="0"/>
              <a:t>information</a:t>
            </a:r>
            <a:endParaRPr lang="en-AU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2120349" y="3375989"/>
            <a:ext cx="3747052" cy="2451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Interactions </a:t>
            </a:r>
            <a:br>
              <a:rPr lang="en-AU" sz="2400" dirty="0" smtClean="0"/>
            </a:br>
            <a:r>
              <a:rPr lang="en-AU" sz="2400" dirty="0" smtClean="0"/>
              <a:t>and impact</a:t>
            </a:r>
            <a:endParaRPr lang="en-AU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5867401" y="3375989"/>
            <a:ext cx="3747052" cy="2451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Digital </a:t>
            </a:r>
            <a:br>
              <a:rPr lang="en-AU" sz="2400" dirty="0" smtClean="0"/>
            </a:br>
            <a:r>
              <a:rPr lang="en-AU" sz="2400" dirty="0" smtClean="0"/>
              <a:t>Systems</a:t>
            </a:r>
            <a:endParaRPr lang="en-AU" sz="2400" dirty="0"/>
          </a:p>
        </p:txBody>
      </p:sp>
      <p:sp>
        <p:nvSpPr>
          <p:cNvPr id="8" name="Oval 7"/>
          <p:cNvSpPr/>
          <p:nvPr/>
        </p:nvSpPr>
        <p:spPr>
          <a:xfrm>
            <a:off x="4967401" y="2475988"/>
            <a:ext cx="1800000" cy="180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Computing</a:t>
            </a:r>
            <a:br>
              <a:rPr lang="en-AU" dirty="0" smtClean="0"/>
            </a:br>
            <a:r>
              <a:rPr lang="en-AU" dirty="0" smtClean="0"/>
              <a:t>Units 1 - 4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83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16136"/>
            <a:ext cx="10364451" cy="1596177"/>
          </a:xfrm>
        </p:spPr>
        <p:txBody>
          <a:bodyPr/>
          <a:lstStyle/>
          <a:p>
            <a:pPr algn="ctr"/>
            <a:r>
              <a:rPr lang="en-AU" dirty="0" smtClean="0"/>
              <a:t>Unit 3</a:t>
            </a:r>
            <a:br>
              <a:rPr lang="en-AU" dirty="0" smtClean="0"/>
            </a:br>
            <a:r>
              <a:rPr lang="en-AU" dirty="0" smtClean="0"/>
              <a:t>New terminology &amp; content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9810194" y="496215"/>
            <a:ext cx="1468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Source: VCAA</a:t>
            </a:r>
            <a:endParaRPr lang="en-AU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78095380"/>
              </p:ext>
            </p:extLst>
          </p:nvPr>
        </p:nvGraphicFramePr>
        <p:xfrm>
          <a:off x="1212620" y="2276872"/>
          <a:ext cx="10047891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1392"/>
                <a:gridCol w="5056499"/>
              </a:tblGrid>
              <a:tr h="258268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U3O1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U3O2</a:t>
                      </a:r>
                      <a:endParaRPr lang="en-AU" sz="2000" dirty="0"/>
                    </a:p>
                  </a:txBody>
                  <a:tcPr/>
                </a:tc>
              </a:tr>
              <a:tr h="3226633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 smtClean="0"/>
                        <a:t>Design</a:t>
                      </a:r>
                      <a:r>
                        <a:rPr lang="en-AU" sz="2400" baseline="0" dirty="0" smtClean="0"/>
                        <a:t> principles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2400" baseline="0" dirty="0" smtClean="0"/>
                        <a:t>User flow diagrams</a:t>
                      </a:r>
                      <a:endParaRPr lang="en-AU" sz="2400" dirty="0" smtClean="0"/>
                    </a:p>
                    <a:p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 smtClean="0"/>
                        <a:t>Primary and secondary sources of data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 smtClean="0"/>
                        <a:t>Qualitative and quantitative data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 smtClean="0"/>
                        <a:t>Coding qualitative data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 smtClean="0"/>
                        <a:t>Features of hypothesis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 smtClean="0"/>
                        <a:t>Project management processes and concepts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 smtClean="0"/>
                        <a:t>Pattern recognition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 smtClean="0"/>
                        <a:t>Referencing methods</a:t>
                      </a:r>
                      <a:endParaRPr lang="en-A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85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401" y="404665"/>
            <a:ext cx="6760068" cy="3754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4000" y="59400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http://gauravpanchal.stuntnyc.com/wp-content/uploads/2013/07/builderbuzz_mindmap_2.jpg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51474" y="3359267"/>
            <a:ext cx="4572000" cy="430887"/>
          </a:xfrm>
          <a:prstGeom prst="rect">
            <a:avLst/>
          </a:prstGeom>
          <a:solidFill>
            <a:srgbClr val="7030A0"/>
          </a:solidFill>
        </p:spPr>
        <p:txBody>
          <a:bodyPr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http://gauravpanchal.stuntnyc.com/wp-content/uploads/2013/07/builderbuzz_mindmap_2.jpg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292" y="901687"/>
            <a:ext cx="4959244" cy="2760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986417" y="3367267"/>
            <a:ext cx="5044972" cy="2616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AU" sz="1100" dirty="0"/>
              <a:t>https://netbeans.org/kb/docs/javaee/ecommerce/design.html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298" y="3906256"/>
            <a:ext cx="3559893" cy="295174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083030" y="5801501"/>
            <a:ext cx="4572000" cy="276999"/>
          </a:xfrm>
          <a:prstGeom prst="rect">
            <a:avLst/>
          </a:prstGeom>
          <a:solidFill>
            <a:srgbClr val="646566"/>
          </a:solidFill>
        </p:spPr>
        <p:txBody>
          <a:bodyPr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http://zurb.com/word/information-architecture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654" y="4724400"/>
            <a:ext cx="5334000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384322" y="4375786"/>
            <a:ext cx="4647067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AU" sz="1200" dirty="0"/>
              <a:t>https://www.newfangled.com/how-to-tell-the-users-story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28048" y="-11517"/>
            <a:ext cx="5541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200" dirty="0"/>
              <a:t>Examples – </a:t>
            </a: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>user </a:t>
            </a:r>
            <a:r>
              <a:rPr lang="en-AU" sz="3200" dirty="0"/>
              <a:t>flow diagrams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2682218"/>
            <a:ext cx="1551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/>
              <a:t>Source: Robert </a:t>
            </a:r>
            <a:r>
              <a:rPr lang="en-AU" sz="1200" b="1" dirty="0" smtClean="0"/>
              <a:t>Timmer-Arends &amp; VCAA</a:t>
            </a:r>
            <a:endParaRPr lang="en-AU" sz="1200" b="1" dirty="0"/>
          </a:p>
        </p:txBody>
      </p:sp>
    </p:spTree>
    <p:extLst>
      <p:ext uri="{BB962C8B-B14F-4D97-AF65-F5344CB8AC3E}">
        <p14:creationId xmlns:p14="http://schemas.microsoft.com/office/powerpoint/2010/main" val="33561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Unit 4 – </a:t>
            </a:r>
            <a:br>
              <a:rPr lang="en-AU" dirty="0" smtClean="0"/>
            </a:br>
            <a:r>
              <a:rPr lang="en-AU" dirty="0" smtClean="0"/>
              <a:t>New terminology &amp; </a:t>
            </a:r>
            <a:r>
              <a:rPr lang="en-AU" dirty="0"/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759" y="6311347"/>
            <a:ext cx="1468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Source: VCAA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303283" y="2430025"/>
          <a:ext cx="9585434" cy="2412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2717"/>
                <a:gridCol w="4792717"/>
              </a:tblGrid>
              <a:tr h="491851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U4O1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U4O2</a:t>
                      </a:r>
                      <a:endParaRPr lang="en-AU" sz="2000" dirty="0"/>
                    </a:p>
                  </a:txBody>
                  <a:tcPr/>
                </a:tc>
              </a:tr>
              <a:tr h="190286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 smtClean="0"/>
                        <a:t>Techniques for generating</a:t>
                      </a:r>
                      <a:r>
                        <a:rPr lang="en-AU" sz="2400" baseline="0" dirty="0" smtClean="0"/>
                        <a:t> design ideas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2400" baseline="0" dirty="0" smtClean="0"/>
                        <a:t>Effective multimodal online solutions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2400" baseline="0" dirty="0" smtClean="0"/>
                        <a:t>Design principles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 smtClean="0"/>
                        <a:t>Reasons for information management strategies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A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78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692696"/>
            <a:ext cx="9144000" cy="2743200"/>
          </a:xfrm>
        </p:spPr>
        <p:txBody>
          <a:bodyPr/>
          <a:lstStyle/>
          <a:p>
            <a:pPr algn="ctr"/>
            <a:r>
              <a:rPr lang="en-AU" dirty="0" smtClean="0"/>
              <a:t>Implementation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11424" y="3651920"/>
            <a:ext cx="9144000" cy="1506537"/>
          </a:xfrm>
        </p:spPr>
        <p:txBody>
          <a:bodyPr/>
          <a:lstStyle/>
          <a:p>
            <a:pPr algn="ctr"/>
            <a:r>
              <a:rPr lang="en-AU" dirty="0" smtClean="0"/>
              <a:t>How would I implement these units if I was </a:t>
            </a:r>
            <a:br>
              <a:rPr lang="en-AU" dirty="0" smtClean="0"/>
            </a:br>
            <a:r>
              <a:rPr lang="en-AU" dirty="0" smtClean="0"/>
              <a:t>teaching Informatics next year?</a:t>
            </a:r>
            <a:endParaRPr lang="en-AU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1343472" y="908720"/>
            <a:ext cx="9144000" cy="150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000" b="1" dirty="0" smtClean="0"/>
              <a:t>Conversation Topic</a:t>
            </a:r>
            <a:endParaRPr lang="en-AU" sz="4000" b="1" dirty="0"/>
          </a:p>
        </p:txBody>
      </p:sp>
      <p:sp>
        <p:nvSpPr>
          <p:cNvPr id="2" name="Rectangle 1">
            <a:hlinkClick r:id="rId3"/>
          </p:cNvPr>
          <p:cNvSpPr/>
          <p:nvPr/>
        </p:nvSpPr>
        <p:spPr>
          <a:xfrm>
            <a:off x="2296822" y="4490520"/>
            <a:ext cx="7381316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3200" b="1" dirty="0" smtClean="0">
                <a:latin typeface="+mj-lt"/>
                <a:hlinkClick r:id="rId3"/>
              </a:rPr>
              <a:t>Unit 3 - http</a:t>
            </a:r>
            <a:r>
              <a:rPr lang="en-AU" sz="3200" b="1" dirty="0">
                <a:latin typeface="+mj-lt"/>
                <a:hlinkClick r:id="rId3"/>
              </a:rPr>
              <a:t>://</a:t>
            </a:r>
            <a:r>
              <a:rPr lang="en-AU" sz="3200" b="1" dirty="0" smtClean="0">
                <a:latin typeface="+mj-lt"/>
                <a:hlinkClick r:id="rId3"/>
              </a:rPr>
              <a:t>bit.ly/1SlAaAc</a:t>
            </a:r>
            <a:endParaRPr lang="en-AU" sz="3200" b="1" dirty="0" smtClean="0">
              <a:latin typeface="+mj-lt"/>
            </a:endParaRPr>
          </a:p>
          <a:p>
            <a:pPr algn="ctr"/>
            <a:r>
              <a:rPr lang="en-AU" sz="3200" b="1" dirty="0" smtClean="0">
                <a:latin typeface="+mj-lt"/>
                <a:hlinkClick r:id="rId4"/>
              </a:rPr>
              <a:t>Unit 4 - http</a:t>
            </a:r>
            <a:r>
              <a:rPr lang="en-AU" sz="3200" b="1" dirty="0">
                <a:latin typeface="+mj-lt"/>
                <a:hlinkClick r:id="rId4"/>
              </a:rPr>
              <a:t>://bit.ly/1MGucIo</a:t>
            </a:r>
            <a:endParaRPr lang="en-AU" sz="3200" b="1" dirty="0">
              <a:latin typeface="+mj-lt"/>
            </a:endParaRPr>
          </a:p>
          <a:p>
            <a:endParaRPr lang="en-AU" sz="3600" b="1" dirty="0"/>
          </a:p>
          <a:p>
            <a:pPr algn="ctr"/>
            <a:r>
              <a:rPr lang="en-AU" sz="3600" b="1" dirty="0" smtClean="0"/>
              <a:t>Must open in Chrome to contribute</a:t>
            </a: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193103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Assessment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400" dirty="0" smtClean="0"/>
              <a:t>Study wide changes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10575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Assessment Structure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Rounded Rectangle 7"/>
          <p:cNvSpPr/>
          <p:nvPr/>
        </p:nvSpPr>
        <p:spPr>
          <a:xfrm>
            <a:off x="1919536" y="2132856"/>
            <a:ext cx="2520280" cy="144016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U3 O1</a:t>
            </a:r>
            <a:br>
              <a:rPr lang="en-AU" sz="2400" dirty="0" smtClean="0"/>
            </a:br>
            <a:r>
              <a:rPr lang="en-AU" sz="2400" dirty="0" smtClean="0"/>
              <a:t>10% Study Score</a:t>
            </a:r>
            <a:endParaRPr lang="en-AU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727848" y="2132856"/>
            <a:ext cx="2520280" cy="144016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U3 O2</a:t>
            </a:r>
            <a:br>
              <a:rPr lang="en-AU" sz="2400" dirty="0" smtClean="0"/>
            </a:br>
            <a:r>
              <a:rPr lang="en-AU" sz="2400" dirty="0" smtClean="0"/>
              <a:t>SAT</a:t>
            </a:r>
            <a:endParaRPr lang="en-AU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4727848" y="3929675"/>
            <a:ext cx="2520280" cy="144016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U4 O1</a:t>
            </a:r>
            <a:br>
              <a:rPr lang="en-AU" sz="2400" dirty="0" smtClean="0"/>
            </a:br>
            <a:r>
              <a:rPr lang="en-AU" sz="2400" dirty="0" smtClean="0"/>
              <a:t>SAT</a:t>
            </a:r>
            <a:endParaRPr lang="en-AU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7517650" y="3929675"/>
            <a:ext cx="2520280" cy="144016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U4 O2</a:t>
            </a:r>
            <a:br>
              <a:rPr lang="en-AU" sz="2400" dirty="0" smtClean="0"/>
            </a:br>
            <a:r>
              <a:rPr lang="en-AU" sz="2400" dirty="0" smtClean="0"/>
              <a:t>10% Study Score</a:t>
            </a:r>
            <a:endParaRPr lang="en-AU" sz="2400" dirty="0"/>
          </a:p>
        </p:txBody>
      </p:sp>
      <p:cxnSp>
        <p:nvCxnSpPr>
          <p:cNvPr id="13" name="Straight Connector 12"/>
          <p:cNvCxnSpPr>
            <a:stCxn id="10" idx="2"/>
            <a:endCxn id="11" idx="0"/>
          </p:cNvCxnSpPr>
          <p:nvPr/>
        </p:nvCxnSpPr>
        <p:spPr>
          <a:xfrm>
            <a:off x="5987988" y="3573016"/>
            <a:ext cx="0" cy="3566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58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“To study and use”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or “To use”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AU" dirty="0"/>
              <a:t>Software Tools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935760" y="1052736"/>
            <a:ext cx="3983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 smtClean="0">
                <a:solidFill>
                  <a:schemeClr val="accent1"/>
                </a:solidFill>
                <a:latin typeface="+mj-lt"/>
              </a:rPr>
              <a:t>What’s changed?</a:t>
            </a:r>
            <a:endParaRPr lang="en-AU" sz="36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160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77" y="1428325"/>
            <a:ext cx="9281964" cy="3863675"/>
          </a:xfrm>
        </p:spPr>
      </p:pic>
    </p:spTree>
    <p:extLst>
      <p:ext uri="{BB962C8B-B14F-4D97-AF65-F5344CB8AC3E}">
        <p14:creationId xmlns:p14="http://schemas.microsoft.com/office/powerpoint/2010/main" val="264297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77" y="1428325"/>
            <a:ext cx="9281964" cy="3863675"/>
          </a:xfrm>
        </p:spPr>
      </p:pic>
      <p:sp>
        <p:nvSpPr>
          <p:cNvPr id="2" name="Rectangle 1"/>
          <p:cNvSpPr/>
          <p:nvPr/>
        </p:nvSpPr>
        <p:spPr>
          <a:xfrm>
            <a:off x="7641021" y="1629103"/>
            <a:ext cx="1870841" cy="536028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91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200" dirty="0">
                <a:solidFill>
                  <a:schemeClr val="tx1"/>
                </a:solidFill>
              </a:rPr>
              <a:t>Key Knowledge &amp; Skills</a:t>
            </a:r>
          </a:p>
          <a:p>
            <a:r>
              <a:rPr lang="en-AU" sz="3200" dirty="0" smtClean="0">
                <a:solidFill>
                  <a:schemeClr val="tx1"/>
                </a:solidFill>
              </a:rPr>
              <a:t>Sample Timelines</a:t>
            </a:r>
          </a:p>
          <a:p>
            <a:r>
              <a:rPr lang="en-AU" sz="3200" dirty="0">
                <a:solidFill>
                  <a:schemeClr val="tx1"/>
                </a:solidFill>
              </a:rPr>
              <a:t>The SAT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77" y="1428325"/>
            <a:ext cx="9281964" cy="3863675"/>
          </a:xfrm>
        </p:spPr>
      </p:pic>
      <p:sp>
        <p:nvSpPr>
          <p:cNvPr id="3" name="Rectangle 2"/>
          <p:cNvSpPr/>
          <p:nvPr/>
        </p:nvSpPr>
        <p:spPr>
          <a:xfrm>
            <a:off x="7052442" y="3615558"/>
            <a:ext cx="3447392" cy="536028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838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Sample Timelines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AU" dirty="0" smtClean="0"/>
              <a:t>What works for my classroom may not work for yours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706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2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entertainment.ie/images_content/rectangle/620x372/bohemian-rhapsody-qu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573" y="404664"/>
            <a:ext cx="9664508" cy="579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6499" y="154022"/>
            <a:ext cx="5868144" cy="1647056"/>
          </a:xfrm>
        </p:spPr>
        <p:txBody>
          <a:bodyPr>
            <a:normAutofit/>
          </a:bodyPr>
          <a:lstStyle/>
          <a:p>
            <a:pPr algn="ctr"/>
            <a:r>
              <a:rPr lang="en-AU" sz="4800" dirty="0" smtClean="0"/>
              <a:t>The School </a:t>
            </a:r>
            <a:br>
              <a:rPr lang="en-AU" sz="4800" dirty="0" smtClean="0"/>
            </a:br>
            <a:r>
              <a:rPr lang="en-AU" sz="4800" dirty="0" smtClean="0"/>
              <a:t>Assessed Task</a:t>
            </a:r>
            <a:endParaRPr lang="en-AU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4869159"/>
            <a:ext cx="4680520" cy="1334209"/>
          </a:xfrm>
        </p:spPr>
        <p:txBody>
          <a:bodyPr>
            <a:normAutofit/>
          </a:bodyPr>
          <a:lstStyle/>
          <a:p>
            <a:pPr algn="ctr"/>
            <a:r>
              <a:rPr lang="en-AU" sz="2400" dirty="0" smtClean="0"/>
              <a:t>Thunderbolts of lightning, </a:t>
            </a:r>
            <a:br>
              <a:rPr lang="en-AU" sz="2400" dirty="0" smtClean="0"/>
            </a:br>
            <a:r>
              <a:rPr lang="en-AU" sz="2400" dirty="0" smtClean="0"/>
              <a:t>very very frightening.</a:t>
            </a:r>
          </a:p>
          <a:p>
            <a:pPr algn="ctr"/>
            <a:r>
              <a:rPr lang="en-AU" sz="2400" dirty="0" smtClean="0"/>
              <a:t>(Not really…)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80140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40704" y="476672"/>
            <a:ext cx="3851920" cy="1143000"/>
          </a:xfrm>
        </p:spPr>
        <p:txBody>
          <a:bodyPr/>
          <a:lstStyle/>
          <a:p>
            <a:pPr algn="ctr"/>
            <a:r>
              <a:rPr lang="en-AU" dirty="0" smtClean="0"/>
              <a:t>SAT Requirements</a:t>
            </a:r>
            <a:endParaRPr lang="en-AU" dirty="0"/>
          </a:p>
        </p:txBody>
      </p:sp>
      <p:pic>
        <p:nvPicPr>
          <p:cNvPr id="2" name="Picture 1" descr="www.vcaa.vic.edu.au/Documents/vce/computing/ComputingSD-2016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3" t="19104" b="4943"/>
          <a:stretch/>
        </p:blipFill>
        <p:spPr>
          <a:xfrm>
            <a:off x="3575720" y="188640"/>
            <a:ext cx="8496944" cy="64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3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Supplementary </a:t>
            </a:r>
            <a:br>
              <a:rPr lang="en-AU" dirty="0" smtClean="0"/>
            </a:br>
            <a:r>
              <a:rPr lang="en-AU" dirty="0" smtClean="0"/>
              <a:t>SAT information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400" dirty="0" smtClean="0"/>
              <a:t>Digital document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05856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Informatics Assessment</a:t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sz="2000" dirty="0" smtClean="0">
                <a:solidFill>
                  <a:schemeClr val="tx1"/>
                </a:solidFill>
              </a:rPr>
              <a:t>(SAT Highlighted)</a:t>
            </a:r>
            <a:endParaRPr lang="en-AU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2460505" y="2214694"/>
          <a:ext cx="7270989" cy="3966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7105"/>
                <a:gridCol w="3021942"/>
                <a:gridCol w="3021942"/>
              </a:tblGrid>
              <a:tr h="48651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Informatics U3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Informatics U4</a:t>
                      </a:r>
                      <a:endParaRPr lang="en-AU" dirty="0"/>
                    </a:p>
                  </a:txBody>
                  <a:tcPr/>
                </a:tc>
              </a:tr>
              <a:tr h="1559498">
                <a:tc>
                  <a:txBody>
                    <a:bodyPr/>
                    <a:lstStyle/>
                    <a:p>
                      <a:r>
                        <a:rPr lang="en-AU" dirty="0" smtClean="0"/>
                        <a:t>O1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Database solution</a:t>
                      </a:r>
                      <a:r>
                        <a:rPr lang="en-AU" sz="2400" baseline="0" dirty="0" smtClean="0"/>
                        <a:t> &amp; user flow diagram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/>
                        <a:t>Design ideas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/>
                        <a:t>Multimodal online solution</a:t>
                      </a:r>
                    </a:p>
                    <a:p>
                      <a:endParaRPr lang="en-AU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919382">
                <a:tc>
                  <a:txBody>
                    <a:bodyPr/>
                    <a:lstStyle/>
                    <a:p>
                      <a:r>
                        <a:rPr lang="en-AU" dirty="0" smtClean="0"/>
                        <a:t>O2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Investigation</a:t>
                      </a:r>
                      <a:r>
                        <a:rPr lang="en-AU" sz="2400" baseline="0" dirty="0" smtClean="0"/>
                        <a:t> of hypothesis</a:t>
                      </a:r>
                      <a:br>
                        <a:rPr lang="en-AU" sz="2400" baseline="0" dirty="0" smtClean="0"/>
                      </a:br>
                      <a:r>
                        <a:rPr lang="en-AU" sz="2400" baseline="0" dirty="0" smtClean="0"/>
                        <a:t>Data sets &amp; derived information</a:t>
                      </a:r>
                    </a:p>
                    <a:p>
                      <a:r>
                        <a:rPr lang="en-AU" sz="2400" baseline="0" dirty="0" smtClean="0"/>
                        <a:t>Project plan</a:t>
                      </a:r>
                    </a:p>
                  </a:txBody>
                  <a:tcPr>
                    <a:lnB w="12700" cmpd="sng"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Information</a:t>
                      </a:r>
                      <a:r>
                        <a:rPr lang="en-AU" sz="2400" baseline="0" dirty="0" smtClean="0"/>
                        <a:t> management analysis</a:t>
                      </a:r>
                      <a:endParaRPr lang="en-AU" sz="2400" dirty="0"/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22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With the </a:t>
            </a:r>
            <a:br>
              <a:rPr lang="en-AU" dirty="0" smtClean="0"/>
            </a:br>
            <a:r>
              <a:rPr lang="en-AU" dirty="0" smtClean="0"/>
              <a:t>hypothesis, does the </a:t>
            </a:r>
            <a:br>
              <a:rPr lang="en-AU" dirty="0" smtClean="0"/>
            </a:br>
            <a:r>
              <a:rPr lang="en-AU" dirty="0" smtClean="0"/>
              <a:t>student have to confirm </a:t>
            </a:r>
            <a:br>
              <a:rPr lang="en-AU" dirty="0" smtClean="0"/>
            </a:br>
            <a:r>
              <a:rPr lang="en-AU" dirty="0" smtClean="0"/>
              <a:t>it to get full marks?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AU" dirty="0" smtClean="0"/>
          </a:p>
          <a:p>
            <a:pPr algn="ctr"/>
            <a:r>
              <a:rPr lang="en-AU" dirty="0" smtClean="0"/>
              <a:t>No. Students can either confirm or </a:t>
            </a:r>
            <a:br>
              <a:rPr lang="en-AU" dirty="0" smtClean="0"/>
            </a:br>
            <a:r>
              <a:rPr lang="en-AU" dirty="0" smtClean="0"/>
              <a:t>refute the hypothesis and still receive </a:t>
            </a:r>
            <a:r>
              <a:rPr lang="en-AU" dirty="0" smtClean="0"/>
              <a:t>full marks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81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179307" y="2852936"/>
            <a:ext cx="3059832" cy="1143000"/>
          </a:xfrm>
        </p:spPr>
        <p:txBody>
          <a:bodyPr>
            <a:noAutofit/>
          </a:bodyPr>
          <a:lstStyle/>
          <a:p>
            <a:pPr algn="ctr"/>
            <a:r>
              <a:rPr lang="en-AU" sz="2800" dirty="0" smtClean="0"/>
              <a:t>Algorithmics: </a:t>
            </a:r>
            <a:br>
              <a:rPr lang="en-AU" sz="2800" dirty="0" smtClean="0"/>
            </a:br>
            <a:r>
              <a:rPr lang="en-AU" sz="2800" dirty="0" smtClean="0"/>
              <a:t>Criterion example</a:t>
            </a:r>
            <a:endParaRPr lang="en-AU" sz="2800" dirty="0"/>
          </a:p>
        </p:txBody>
      </p:sp>
      <p:pic>
        <p:nvPicPr>
          <p:cNvPr id="4" name="Content Placeholder 5" descr="www.vcaa.vic.edu.au/Documents/vce/algorithmics/SBA_algorithmics.pdf - Google Chrome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7" t="12169" r="10369" b="10779"/>
          <a:stretch/>
        </p:blipFill>
        <p:spPr>
          <a:xfrm>
            <a:off x="3229673" y="332656"/>
            <a:ext cx="8847445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2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dirty="0" smtClean="0"/>
              <a:t>Algorithmics: </a:t>
            </a:r>
            <a:br>
              <a:rPr lang="en-AU" dirty="0" smtClean="0"/>
            </a:br>
            <a:r>
              <a:rPr lang="en-AU" dirty="0" smtClean="0"/>
              <a:t>Performance descriptors example</a:t>
            </a:r>
            <a:endParaRPr lang="en-AU" dirty="0"/>
          </a:p>
        </p:txBody>
      </p:sp>
      <p:pic>
        <p:nvPicPr>
          <p:cNvPr id="5" name="Content Placeholder 5" descr="www.vcaa.vic.edu.au/Documents/vce/algorithmics/SBA_algorithmics.pdf - Google Chrome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20482" r="8839" b="36671"/>
          <a:stretch/>
        </p:blipFill>
        <p:spPr>
          <a:xfrm>
            <a:off x="112360" y="2204864"/>
            <a:ext cx="11967279" cy="333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pclipart.com/page_frames/full_page_signs/Bold_signs/warning_sign_bol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312" y="9856"/>
            <a:ext cx="7802844" cy="68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260648"/>
            <a:ext cx="9144000" cy="2743200"/>
          </a:xfrm>
        </p:spPr>
        <p:txBody>
          <a:bodyPr anchor="t"/>
          <a:lstStyle/>
          <a:p>
            <a:pPr algn="r"/>
            <a:r>
              <a:rPr lang="en-AU" sz="4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DISCLAIMER</a:t>
            </a:r>
            <a:endParaRPr lang="en-AU" sz="4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5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What structures </a:t>
            </a:r>
            <a:br>
              <a:rPr lang="en-AU" dirty="0" smtClean="0"/>
            </a:br>
            <a:r>
              <a:rPr lang="en-AU" dirty="0" smtClean="0"/>
              <a:t>can I put in place </a:t>
            </a:r>
            <a:br>
              <a:rPr lang="en-AU" dirty="0" smtClean="0"/>
            </a:br>
            <a:r>
              <a:rPr lang="en-AU" dirty="0" smtClean="0"/>
              <a:t>for my </a:t>
            </a:r>
            <a:r>
              <a:rPr lang="en-AU" dirty="0" smtClean="0"/>
              <a:t>students </a:t>
            </a:r>
            <a:br>
              <a:rPr lang="en-AU" dirty="0" smtClean="0"/>
            </a:br>
            <a:r>
              <a:rPr lang="en-AU" dirty="0" smtClean="0"/>
              <a:t>in regards to the SAT?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159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32856"/>
            <a:ext cx="9144000" cy="27432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What if a student </a:t>
            </a:r>
            <a:br>
              <a:rPr lang="en-AU" dirty="0" smtClean="0"/>
            </a:br>
            <a:r>
              <a:rPr lang="en-AU" dirty="0" smtClean="0"/>
              <a:t>loses their SAT?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>What if I lose a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student’s </a:t>
            </a:r>
            <a:r>
              <a:rPr lang="en-AU" dirty="0"/>
              <a:t>SAT?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97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400" dirty="0" smtClean="0"/>
              <a:t>Informatics SAT Training Day</a:t>
            </a:r>
            <a:endParaRPr lang="en-AU" sz="44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A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A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AU" sz="3200" dirty="0" smtClean="0">
                <a:solidFill>
                  <a:schemeClr val="tx1"/>
                </a:solidFill>
              </a:rPr>
              <a:t>Provided by VCAA</a:t>
            </a:r>
            <a:endParaRPr lang="en-AU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AU" sz="3200" dirty="0" smtClean="0">
                <a:solidFill>
                  <a:schemeClr val="tx1"/>
                </a:solidFill>
              </a:rPr>
              <a:t>VCAA Coburg</a:t>
            </a:r>
            <a:endParaRPr lang="en-AU" sz="32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AU" sz="3200" dirty="0" smtClean="0">
                <a:solidFill>
                  <a:schemeClr val="tx1"/>
                </a:solidFill>
              </a:rPr>
              <a:t>Date: 22</a:t>
            </a:r>
            <a:r>
              <a:rPr lang="en-AU" sz="3200" baseline="30000" dirty="0" smtClean="0">
                <a:solidFill>
                  <a:schemeClr val="tx1"/>
                </a:solidFill>
              </a:rPr>
              <a:t>nd</a:t>
            </a:r>
            <a:r>
              <a:rPr lang="en-AU" sz="3200" dirty="0" smtClean="0">
                <a:solidFill>
                  <a:schemeClr val="tx1"/>
                </a:solidFill>
              </a:rPr>
              <a:t> February 2016</a:t>
            </a:r>
          </a:p>
          <a:p>
            <a:pPr marL="0" indent="0" algn="ctr">
              <a:buNone/>
            </a:pPr>
            <a:endParaRPr lang="en-AU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AU" sz="3200" dirty="0" smtClean="0">
                <a:solidFill>
                  <a:schemeClr val="tx1"/>
                </a:solidFill>
              </a:rPr>
              <a:t>COMPLETELY FREE </a:t>
            </a:r>
            <a:br>
              <a:rPr lang="en-AU" sz="3200" dirty="0" smtClean="0">
                <a:solidFill>
                  <a:schemeClr val="tx1"/>
                </a:solidFill>
              </a:rPr>
            </a:br>
            <a:r>
              <a:rPr lang="en-AU" sz="3200" dirty="0" smtClean="0">
                <a:solidFill>
                  <a:schemeClr val="tx1"/>
                </a:solidFill>
              </a:rPr>
              <a:t>(apart from transport to/from the event)</a:t>
            </a:r>
            <a:endParaRPr lang="en-A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3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1464" y="1828800"/>
            <a:ext cx="9144000" cy="2743200"/>
          </a:xfrm>
        </p:spPr>
        <p:txBody>
          <a:bodyPr/>
          <a:lstStyle/>
          <a:p>
            <a:pPr algn="ctr"/>
            <a:r>
              <a:rPr lang="en-AU" dirty="0" smtClean="0"/>
              <a:t>The SAT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71464" y="4589463"/>
            <a:ext cx="9144000" cy="1935881"/>
          </a:xfrm>
        </p:spPr>
        <p:txBody>
          <a:bodyPr/>
          <a:lstStyle/>
          <a:p>
            <a:pPr algn="ctr"/>
            <a:r>
              <a:rPr lang="en-AU" dirty="0" smtClean="0"/>
              <a:t>What does the SAT look </a:t>
            </a:r>
            <a:br>
              <a:rPr lang="en-AU" dirty="0" smtClean="0"/>
            </a:br>
            <a:r>
              <a:rPr lang="en-AU" dirty="0" smtClean="0"/>
              <a:t>like for you?</a:t>
            </a:r>
            <a:br>
              <a:rPr lang="en-AU" dirty="0" smtClean="0"/>
            </a:br>
            <a:endParaRPr lang="en-AU" dirty="0" smtClean="0"/>
          </a:p>
          <a:p>
            <a:pPr algn="ctr"/>
            <a:r>
              <a:rPr lang="en-AU" dirty="0" smtClean="0"/>
              <a:t>What ideas do you have around </a:t>
            </a:r>
            <a:br>
              <a:rPr lang="en-AU" dirty="0" smtClean="0"/>
            </a:br>
            <a:r>
              <a:rPr lang="en-AU" dirty="0" smtClean="0"/>
              <a:t>the implementation of the SAT?</a:t>
            </a:r>
            <a:endParaRPr lang="en-AU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1343472" y="908720"/>
            <a:ext cx="9144000" cy="150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000" b="1" dirty="0" smtClean="0"/>
              <a:t>Conversation Topic</a:t>
            </a:r>
            <a:endParaRPr lang="en-AU" sz="4000" b="1" dirty="0"/>
          </a:p>
        </p:txBody>
      </p:sp>
    </p:spTree>
    <p:extLst>
      <p:ext uri="{BB962C8B-B14F-4D97-AF65-F5344CB8AC3E}">
        <p14:creationId xmlns:p14="http://schemas.microsoft.com/office/powerpoint/2010/main" val="215556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easymix.com.au/images/2014articles/FIR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4" y="258418"/>
            <a:ext cx="10351752" cy="1289321"/>
          </a:xfrm>
        </p:spPr>
        <p:txBody>
          <a:bodyPr>
            <a:noAutofit/>
          </a:bodyPr>
          <a:lstStyle/>
          <a:p>
            <a:r>
              <a:rPr lang="en-AU" sz="4400" b="1" dirty="0" smtClean="0">
                <a:solidFill>
                  <a:schemeClr val="bg1"/>
                </a:solidFill>
              </a:rPr>
              <a:t>What are your </a:t>
            </a:r>
            <a:br>
              <a:rPr lang="en-AU" sz="4400" b="1" dirty="0" smtClean="0">
                <a:solidFill>
                  <a:schemeClr val="bg1"/>
                </a:solidFill>
              </a:rPr>
            </a:br>
            <a:r>
              <a:rPr lang="en-AU" sz="4400" b="1" dirty="0" smtClean="0">
                <a:solidFill>
                  <a:schemeClr val="bg1"/>
                </a:solidFill>
              </a:rPr>
              <a:t>burning Questions?</a:t>
            </a:r>
            <a:endParaRPr lang="en-AU" sz="4400" b="1" dirty="0">
              <a:solidFill>
                <a:schemeClr val="bg1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66174" y="410818"/>
            <a:ext cx="10351752" cy="12893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400" b="1" dirty="0" smtClean="0">
                <a:solidFill>
                  <a:schemeClr val="accent1"/>
                </a:solidFill>
              </a:rPr>
              <a:t>What are your </a:t>
            </a:r>
            <a:br>
              <a:rPr lang="en-AU" sz="4400" b="1" dirty="0" smtClean="0">
                <a:solidFill>
                  <a:schemeClr val="accent1"/>
                </a:solidFill>
              </a:rPr>
            </a:br>
            <a:r>
              <a:rPr lang="en-AU" sz="4400" b="1" dirty="0" smtClean="0">
                <a:solidFill>
                  <a:schemeClr val="accent1"/>
                </a:solidFill>
              </a:rPr>
              <a:t>burning questions?</a:t>
            </a:r>
            <a:endParaRPr lang="en-AU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3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</a:t>
            </a:r>
            <a:r>
              <a:rPr lang="en-AU" dirty="0" err="1" smtClean="0"/>
              <a:t>Edulists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>
                <a:hlinkClick r:id="rId2"/>
              </a:rPr>
              <a:t>www.edulists.com.au</a:t>
            </a:r>
            <a:r>
              <a:rPr lang="en-AU" dirty="0" smtClean="0"/>
              <a:t> </a:t>
            </a:r>
            <a:r>
              <a:rPr lang="en-AU" dirty="0" smtClean="0">
                <a:sym typeface="Wingdings" panose="05000000000000000000" pitchFamily="2" charset="2"/>
              </a:rPr>
              <a:t> Mailing List  Subscribe to Informatics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56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Thanks for your time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AU" dirty="0" smtClean="0"/>
              <a:t>Feel free to contact me via </a:t>
            </a:r>
            <a:r>
              <a:rPr lang="en-AU" dirty="0" smtClean="0">
                <a:hlinkClick r:id="rId3"/>
              </a:rPr>
              <a:t>jvella@mackillop.vic.edu.au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2063552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415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FAQs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AU" dirty="0" smtClean="0"/>
              <a:t>These are from the DLTV webinar, </a:t>
            </a:r>
            <a:br>
              <a:rPr lang="en-AU" dirty="0" smtClean="0"/>
            </a:br>
            <a:r>
              <a:rPr lang="en-AU" dirty="0" smtClean="0"/>
              <a:t>the </a:t>
            </a:r>
            <a:r>
              <a:rPr lang="en-AU" dirty="0" err="1" smtClean="0"/>
              <a:t>EduLists</a:t>
            </a:r>
            <a:r>
              <a:rPr lang="en-AU" dirty="0" smtClean="0"/>
              <a:t> and offline conversations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06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800" dirty="0" smtClean="0"/>
              <a:t>Can a student have </a:t>
            </a:r>
            <a:br>
              <a:rPr lang="en-AU" sz="4800" dirty="0" smtClean="0"/>
            </a:br>
            <a:r>
              <a:rPr lang="en-AU" sz="4800" dirty="0" smtClean="0"/>
              <a:t>studied IT Applications this year and study Informatics next year?</a:t>
            </a:r>
            <a:endParaRPr lang="en-AU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926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3800" y="906016"/>
            <a:ext cx="9144000" cy="1503040"/>
          </a:xfrm>
        </p:spPr>
        <p:txBody>
          <a:bodyPr>
            <a:normAutofit/>
          </a:bodyPr>
          <a:lstStyle/>
          <a:p>
            <a:pPr algn="ctr"/>
            <a:r>
              <a:rPr lang="en-AU" sz="4800" dirty="0" smtClean="0"/>
              <a:t>Is the SAT for </a:t>
            </a:r>
            <a:br>
              <a:rPr lang="en-AU" sz="4800" dirty="0" smtClean="0"/>
            </a:br>
            <a:r>
              <a:rPr lang="en-AU" sz="4800" dirty="0" smtClean="0"/>
              <a:t>Informatics a folio task?</a:t>
            </a:r>
            <a:endParaRPr lang="en-AU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524000" y="4946799"/>
            <a:ext cx="9144000" cy="1506537"/>
          </a:xfrm>
        </p:spPr>
        <p:txBody>
          <a:bodyPr/>
          <a:lstStyle/>
          <a:p>
            <a:endParaRPr lang="en-AU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524000" y="3426296"/>
            <a:ext cx="9144000" cy="1503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800" dirty="0" smtClean="0"/>
              <a:t>How many SAT subjects should my students be limited to?</a:t>
            </a:r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243834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464" y="1828800"/>
            <a:ext cx="9577064" cy="2743200"/>
          </a:xfrm>
        </p:spPr>
        <p:txBody>
          <a:bodyPr>
            <a:normAutofit fontScale="90000"/>
          </a:bodyPr>
          <a:lstStyle/>
          <a:p>
            <a:pPr algn="ctr"/>
            <a:r>
              <a:rPr lang="en-AU" sz="5000" dirty="0" smtClean="0"/>
              <a:t>What does assessment </a:t>
            </a:r>
            <a:br>
              <a:rPr lang="en-AU" sz="5000" dirty="0" smtClean="0"/>
            </a:br>
            <a:r>
              <a:rPr lang="en-AU" sz="5000" dirty="0" smtClean="0"/>
              <a:t>look like in Informatics</a:t>
            </a:r>
            <a:r>
              <a:rPr lang="en-AU" sz="5000" dirty="0" smtClean="0"/>
              <a:t>?</a:t>
            </a:r>
            <a:br>
              <a:rPr lang="en-AU" sz="5000" dirty="0" smtClean="0"/>
            </a:br>
            <a:r>
              <a:rPr lang="en-AU" sz="5000" dirty="0"/>
              <a:t/>
            </a:r>
            <a:br>
              <a:rPr lang="en-AU" sz="5000" dirty="0"/>
            </a:br>
            <a:r>
              <a:rPr lang="en-AU" sz="5000" dirty="0" smtClean="0"/>
              <a:t>How much time should I allocate in class to the SAT?</a:t>
            </a:r>
            <a:endParaRPr lang="en-AU" sz="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216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944" y="1050032"/>
            <a:ext cx="9144000" cy="1575048"/>
          </a:xfrm>
        </p:spPr>
        <p:txBody>
          <a:bodyPr/>
          <a:lstStyle/>
          <a:p>
            <a:pPr algn="ctr"/>
            <a:r>
              <a:rPr lang="en-AU" dirty="0" smtClean="0"/>
              <a:t>What are the main resources I will need?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5162823"/>
            <a:ext cx="9144000" cy="1506537"/>
          </a:xfrm>
        </p:spPr>
        <p:txBody>
          <a:bodyPr/>
          <a:lstStyle/>
          <a:p>
            <a:endParaRPr lang="en-AU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3570312"/>
            <a:ext cx="9144000" cy="1575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mtClean="0"/>
              <a:t>What software tools </a:t>
            </a:r>
            <a:br>
              <a:rPr lang="en-AU" smtClean="0"/>
            </a:br>
            <a:r>
              <a:rPr lang="en-AU" smtClean="0"/>
              <a:t>do I need to use?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76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e492b67-81ec-4f8d-ab3d-5ae6cdcf3abd"/>
  <p:tag name="__PE_ORIG_SIZE" val="5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ormatics Workshop.potx" id="{9CEA0AC3-80CA-40B0-998A-C9791E2B8475}" vid="{2C468422-014C-4061-8E66-02961E863C61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707</Words>
  <Application>Microsoft Office PowerPoint</Application>
  <PresentationFormat>Widescreen</PresentationFormat>
  <Paragraphs>173</Paragraphs>
  <Slides>46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Candara</vt:lpstr>
      <vt:lpstr>Consolas</vt:lpstr>
      <vt:lpstr>Tw Cen MT</vt:lpstr>
      <vt:lpstr>Wingdings</vt:lpstr>
      <vt:lpstr>Tech Computer 16x9</vt:lpstr>
      <vt:lpstr>Wifi Details</vt:lpstr>
      <vt:lpstr>Informatics Workshop</vt:lpstr>
      <vt:lpstr>Overview</vt:lpstr>
      <vt:lpstr>DISCLAIMER</vt:lpstr>
      <vt:lpstr>FAQs</vt:lpstr>
      <vt:lpstr>Can a student have  studied IT Applications this year and study Informatics next year?</vt:lpstr>
      <vt:lpstr>Is the SAT for  Informatics a folio task?</vt:lpstr>
      <vt:lpstr>What does assessment  look like in Informatics?  How much time should I allocate in class to the SAT?</vt:lpstr>
      <vt:lpstr>What are the main resources I will need?</vt:lpstr>
      <vt:lpstr>How do I prepare my students for the exam?</vt:lpstr>
      <vt:lpstr>What are your  burning Questions?</vt:lpstr>
      <vt:lpstr>Key Knowledge  &amp; Key Skills</vt:lpstr>
      <vt:lpstr>Unit 3 Area of study 1 -   Organisations &amp; Data Management</vt:lpstr>
      <vt:lpstr> Unit 3 Area of Study 2 - Data Analytics:  Drawing Conclusions</vt:lpstr>
      <vt:lpstr>PowerPoint Presentation</vt:lpstr>
      <vt:lpstr>Unit 4 Area of Study 2 -   Information Management</vt:lpstr>
      <vt:lpstr>Key Knowledge  &amp; Key Skills</vt:lpstr>
      <vt:lpstr>What’s new?</vt:lpstr>
      <vt:lpstr>Key Concepts</vt:lpstr>
      <vt:lpstr>PowerPoint Presentation</vt:lpstr>
      <vt:lpstr>Unit 3 New terminology &amp; content</vt:lpstr>
      <vt:lpstr>PowerPoint Presentation</vt:lpstr>
      <vt:lpstr>Unit 4 –  New terminology &amp; content</vt:lpstr>
      <vt:lpstr>Implementation</vt:lpstr>
      <vt:lpstr>Assessment</vt:lpstr>
      <vt:lpstr>Assessment Structure</vt:lpstr>
      <vt:lpstr>“To study and use”  or “To use”</vt:lpstr>
      <vt:lpstr>PowerPoint Presentation</vt:lpstr>
      <vt:lpstr>PowerPoint Presentation</vt:lpstr>
      <vt:lpstr>PowerPoint Presentation</vt:lpstr>
      <vt:lpstr>Sample Timelines</vt:lpstr>
      <vt:lpstr>PowerPoint Presentation</vt:lpstr>
      <vt:lpstr>The School  Assessed Task</vt:lpstr>
      <vt:lpstr>SAT Requirements</vt:lpstr>
      <vt:lpstr>Supplementary  SAT information</vt:lpstr>
      <vt:lpstr>Informatics Assessment (SAT Highlighted)</vt:lpstr>
      <vt:lpstr>With the  hypothesis, does the  student have to confirm  it to get full marks?</vt:lpstr>
      <vt:lpstr>Algorithmics:  Criterion example</vt:lpstr>
      <vt:lpstr>Algorithmics:  Performance descriptors example</vt:lpstr>
      <vt:lpstr>What structures  can I put in place  for my students  in regards to the SAT?</vt:lpstr>
      <vt:lpstr>What if a student  loses their SAT?  What if I lose a  student’s SAT?</vt:lpstr>
      <vt:lpstr>Informatics SAT Training Day</vt:lpstr>
      <vt:lpstr>The SAT</vt:lpstr>
      <vt:lpstr>What are your  burning Questions?</vt:lpstr>
      <vt:lpstr>The Edulists</vt:lpstr>
      <vt:lpstr>Thanks for your time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2015-11-25T21:31:16Z</dcterms:created>
  <dcterms:modified xsi:type="dcterms:W3CDTF">2015-11-27T03:05:05Z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